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5"/>
  </p:notesMasterIdLst>
  <p:sldIdLst>
    <p:sldId id="256" r:id="rId2"/>
    <p:sldId id="257" r:id="rId3"/>
    <p:sldId id="283" r:id="rId4"/>
    <p:sldId id="284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71" r:id="rId13"/>
    <p:sldId id="265" r:id="rId14"/>
    <p:sldId id="287" r:id="rId15"/>
    <p:sldId id="266" r:id="rId16"/>
    <p:sldId id="274" r:id="rId17"/>
    <p:sldId id="288" r:id="rId18"/>
    <p:sldId id="275" r:id="rId19"/>
    <p:sldId id="272" r:id="rId20"/>
    <p:sldId id="273" r:id="rId21"/>
    <p:sldId id="267" r:id="rId22"/>
    <p:sldId id="268" r:id="rId23"/>
    <p:sldId id="269" r:id="rId24"/>
    <p:sldId id="270" r:id="rId25"/>
    <p:sldId id="276" r:id="rId26"/>
    <p:sldId id="277" r:id="rId27"/>
    <p:sldId id="279" r:id="rId28"/>
    <p:sldId id="280" r:id="rId29"/>
    <p:sldId id="281" r:id="rId30"/>
    <p:sldId id="282" r:id="rId31"/>
    <p:sldId id="278" r:id="rId32"/>
    <p:sldId id="285" r:id="rId33"/>
    <p:sldId id="286" r:id="rId34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738835-75AA-4E6A-9DFF-339F540753D2}" type="datetimeFigureOut">
              <a:rPr lang="hr-HR" smtClean="0"/>
              <a:pPr/>
              <a:t>29.6.2014.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5C6740-44DD-4409-9826-22832A5E3C28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C6740-44DD-4409-9826-22832A5E3C28}" type="slidenum">
              <a:rPr lang="hr-HR" smtClean="0"/>
              <a:pPr/>
              <a:t>29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slov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r-HR" smtClean="0"/>
              <a:t>Kliknite da biste uredili stil podnaslova matrice</a:t>
            </a:r>
            <a:endParaRPr kumimoji="0" lang="en-US"/>
          </a:p>
        </p:txBody>
      </p:sp>
      <p:sp>
        <p:nvSpPr>
          <p:cNvPr id="28" name="Rezervirano mjesto datuma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48A71659-1936-4974-9F20-8DFD94B2210A}" type="datetimeFigureOut">
              <a:rPr lang="hr-HR" smtClean="0"/>
              <a:pPr/>
              <a:t>29.6.2014.</a:t>
            </a:fld>
            <a:endParaRPr lang="hr-HR"/>
          </a:p>
        </p:txBody>
      </p:sp>
      <p:sp>
        <p:nvSpPr>
          <p:cNvPr id="17" name="Rezervirano mjesto podnožja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hr-HR"/>
          </a:p>
        </p:txBody>
      </p:sp>
      <p:sp>
        <p:nvSpPr>
          <p:cNvPr id="29" name="Rezervirano mjesto broja slajda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D91BF3F-54DF-4179-926A-1C764BBCD6B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1" name="Pravokutni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Pravokutni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Pravokutni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Pravokutni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71659-1936-4974-9F20-8DFD94B2210A}" type="datetimeFigureOut">
              <a:rPr lang="hr-HR" smtClean="0"/>
              <a:pPr/>
              <a:t>29.6.2014.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BF3F-54DF-4179-926A-1C764BBCD6B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71659-1936-4974-9F20-8DFD94B2210A}" type="datetimeFigureOut">
              <a:rPr lang="hr-HR" smtClean="0"/>
              <a:pPr/>
              <a:t>29.6.2014.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BF3F-54DF-4179-926A-1C764BBCD6B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Ravni poveznik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Jednakokračni trokut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avni poveznik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71659-1936-4974-9F20-8DFD94B2210A}" type="datetimeFigureOut">
              <a:rPr lang="hr-HR" smtClean="0"/>
              <a:pPr/>
              <a:t>29.6.2014.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BF3F-54DF-4179-926A-1C764BBCD6B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Rezervirano mjesto sadržaja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odjeljk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8A71659-1936-4974-9F20-8DFD94B2210A}" type="datetimeFigureOut">
              <a:rPr lang="hr-HR" smtClean="0"/>
              <a:pPr/>
              <a:t>29.6.2014.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D91BF3F-54DF-4179-926A-1C764BBCD6B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Pravokutni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Pravokutni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71659-1936-4974-9F20-8DFD94B2210A}" type="datetimeFigureOut">
              <a:rPr lang="hr-HR" smtClean="0"/>
              <a:pPr/>
              <a:t>29.6.2014.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BF3F-54DF-4179-926A-1C764BBCD6B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9" name="Rezervirano mjesto sadržaja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1" name="Rezervirano mjesto sadržaja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71659-1936-4974-9F20-8DFD94B2210A}" type="datetimeFigureOut">
              <a:rPr lang="hr-HR" smtClean="0"/>
              <a:pPr/>
              <a:t>29.6.2014.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BF3F-54DF-4179-926A-1C764BBCD6B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1" name="Rezervirano mjesto sadržaja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3" name="Rezervirano mjesto sadržaja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71659-1936-4974-9F20-8DFD94B2210A}" type="datetimeFigureOut">
              <a:rPr lang="hr-HR" smtClean="0"/>
              <a:pPr/>
              <a:t>29.6.2014.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BF3F-54DF-4179-926A-1C764BBCD6B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6" name="Jednakokračni trokut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71659-1936-4974-9F20-8DFD94B2210A}" type="datetimeFigureOut">
              <a:rPr lang="hr-HR" smtClean="0"/>
              <a:pPr/>
              <a:t>29.6.2014.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BF3F-54DF-4179-926A-1C764BBCD6B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5" name="Ravni poveznik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Jednakokračni trokut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71659-1936-4974-9F20-8DFD94B2210A}" type="datetimeFigureOut">
              <a:rPr lang="hr-HR" smtClean="0"/>
              <a:pPr/>
              <a:t>29.6.2014.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BF3F-54DF-4179-926A-1C764BBCD6B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Ravni poveznik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avni poveznik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Jednakokračni trokut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zervirano mjesto sadržaja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hr-HR" smtClean="0"/>
              <a:t>Pritisnite ikonu za dodavanje slike</a:t>
            </a:r>
            <a:endParaRPr kumimoji="0" lang="en-US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71659-1936-4974-9F20-8DFD94B2210A}" type="datetimeFigureOut">
              <a:rPr lang="hr-HR" smtClean="0"/>
              <a:pPr/>
              <a:t>29.6.2014.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BF3F-54DF-4179-926A-1C764BBCD6B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Ravni poveznik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Jednakokračni trokut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avokutni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zervirano mjesto naslova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13" name="Rezervirano mjesto teksta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  <p:sp>
        <p:nvSpPr>
          <p:cNvPr id="14" name="Rezervirano mjesto datuma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8A71659-1936-4974-9F20-8DFD94B2210A}" type="datetimeFigureOut">
              <a:rPr lang="hr-HR" smtClean="0"/>
              <a:pPr/>
              <a:t>29.6.2014.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23" name="Rezervirano mjesto broja slajda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D91BF3F-54DF-4179-926A-1C764BBCD6B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8" name="Ravni poveznik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Ravni poveznik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Jednakokračni trokut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Najčešća pitanja učitelju matematike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r-HR" dirty="0" smtClean="0"/>
              <a:t>Alen Andrijić</a:t>
            </a:r>
          </a:p>
          <a:p>
            <a:r>
              <a:rPr lang="hr-HR" dirty="0" err="1" smtClean="0"/>
              <a:t>O.Š</a:t>
            </a:r>
            <a:r>
              <a:rPr lang="hr-HR" dirty="0" smtClean="0"/>
              <a:t>. Blato-otok Korčula</a:t>
            </a:r>
            <a:endParaRPr lang="hr-HR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Greška!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sz="4000" dirty="0" smtClean="0"/>
              <a:t>Učenici kod množenja najmanjim zajedničkim nazivnikom množe odvojeno i razlomak 2/3 i x, umjesto da najprije množe 2/3 i x, a potom se oslobađaju nazivnika. Najprije množimo!</a:t>
            </a:r>
            <a:endParaRPr lang="hr-H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Najčešća pitanja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sz="4000" dirty="0" smtClean="0"/>
              <a:t>U rješavanju brojevnih izraza s razlomcima, ili pak racionalnim brojevima na kraju imamo:</a:t>
            </a:r>
          </a:p>
          <a:p>
            <a:r>
              <a:rPr lang="hr-HR" sz="4000" dirty="0" smtClean="0"/>
              <a:t>…..=1/3=</a:t>
            </a:r>
            <a:r>
              <a:rPr lang="hr-HR" sz="4000" dirty="0" err="1" smtClean="0"/>
              <a:t>3</a:t>
            </a:r>
            <a:r>
              <a:rPr lang="hr-HR" sz="4000" dirty="0" smtClean="0"/>
              <a:t>/1=3???????</a:t>
            </a:r>
          </a:p>
          <a:p>
            <a:pPr>
              <a:buNone/>
            </a:pPr>
            <a:r>
              <a:rPr lang="hr-HR" sz="4000" dirty="0" smtClean="0"/>
              <a:t>Učenici često u konačnom  rezultatu zamjene razlomke 1/3 i 3/1.</a:t>
            </a:r>
            <a:endParaRPr lang="hr-H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Odgovor!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sz="4000" dirty="0" smtClean="0"/>
              <a:t>Hoće li dobiti jednako, ako 3 torte podijeliš jednom učeniku, ili ako 1 tortu podijeliš trojici učenika?</a:t>
            </a:r>
            <a:endParaRPr lang="hr-HR" sz="4000" dirty="0"/>
          </a:p>
        </p:txBody>
      </p:sp>
      <p:pic>
        <p:nvPicPr>
          <p:cNvPr id="21506" name="Picture 2" descr="https://encrypted-tbn3.gstatic.com/images?q=tbn:ANd9GcQri5GrEKbOkJsQUulZPhFYuWYOzZse-IA5ktgMFQGHmA3wNDK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573016"/>
            <a:ext cx="2466975" cy="1847851"/>
          </a:xfrm>
          <a:prstGeom prst="rect">
            <a:avLst/>
          </a:prstGeom>
          <a:noFill/>
        </p:spPr>
      </p:pic>
      <p:pic>
        <p:nvPicPr>
          <p:cNvPr id="21508" name="Picture 4" descr="https://encrypted-tbn0.gstatic.com/images?q=tbn:ANd9GcQLdeBV55vl88YuGq-ImrikG-Z7wutMNydPITqdaKJpsPK9Xqv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645024"/>
            <a:ext cx="24384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Najčešća pitanja!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sz="4000" dirty="0" smtClean="0"/>
              <a:t>Kod rješenja razlomaka učenici često zapnu u konačnoj interpretaciji rezultata oblika: </a:t>
            </a:r>
          </a:p>
          <a:p>
            <a:pPr>
              <a:buNone/>
            </a:pPr>
            <a:r>
              <a:rPr lang="hr-HR" sz="4000" dirty="0" smtClean="0"/>
              <a:t>    0/3=?</a:t>
            </a:r>
            <a:endParaRPr lang="hr-HR" sz="4000" dirty="0"/>
          </a:p>
        </p:txBody>
      </p:sp>
      <p:pic>
        <p:nvPicPr>
          <p:cNvPr id="4" name="Slika 3" descr="imagesY9LTKI3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3429000"/>
            <a:ext cx="2592288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Primjer:</a:t>
            </a:r>
            <a:endParaRPr lang="hr-HR" dirty="0"/>
          </a:p>
        </p:txBody>
      </p:sp>
      <p:pic>
        <p:nvPicPr>
          <p:cNvPr id="4" name="Rezervirano mjesto sadržaja 3" descr="IMG_20140629_09543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268760"/>
            <a:ext cx="6624736" cy="53061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Pojašnjenje: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sz="4000" dirty="0" smtClean="0"/>
              <a:t>Od torte koja je na stolu ( nema je), uzmi treći dio i pojedi. Možeš li pojesti komad nepostojeće torte? Koliko si tada pojeo? </a:t>
            </a:r>
            <a:r>
              <a:rPr lang="hr-HR" sz="4000" smtClean="0"/>
              <a:t>Jesi </a:t>
            </a:r>
            <a:r>
              <a:rPr lang="hr-HR" sz="4000" dirty="0" smtClean="0"/>
              <a:t>li uopće išta pojeo? </a:t>
            </a:r>
            <a:endParaRPr lang="hr-H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Najčešća pitanja!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sz="3600" dirty="0" smtClean="0"/>
              <a:t>Umnožak nekog broja s nulom, </a:t>
            </a:r>
            <a:r>
              <a:rPr lang="hr-HR" sz="3600" dirty="0" err="1" smtClean="0"/>
              <a:t>npr</a:t>
            </a:r>
            <a:r>
              <a:rPr lang="hr-HR" sz="3600" dirty="0" smtClean="0"/>
              <a:t>. 2</a:t>
            </a:r>
            <a:r>
              <a:rPr lang="hr-HR" sz="3600" dirty="0" smtClean="0">
                <a:latin typeface="Calibri"/>
                <a:cs typeface="Calibri"/>
              </a:rPr>
              <a:t>·0=?. Često učenici griješe u množenju nulom.</a:t>
            </a:r>
            <a:endParaRPr lang="hr-HR" sz="3600" dirty="0"/>
          </a:p>
        </p:txBody>
      </p:sp>
      <p:pic>
        <p:nvPicPr>
          <p:cNvPr id="4" name="Slika 3" descr="kjihfrui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3068960"/>
            <a:ext cx="2057400" cy="2219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Primjer:</a:t>
            </a:r>
            <a:endParaRPr lang="hr-HR" dirty="0"/>
          </a:p>
        </p:txBody>
      </p:sp>
      <p:pic>
        <p:nvPicPr>
          <p:cNvPr id="4" name="Rezervirano mjesto sadržaja 3" descr="DSCF187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5" y="1219200"/>
            <a:ext cx="7272808" cy="5638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Pojašnjenje!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sz="3600" dirty="0" smtClean="0"/>
              <a:t>Pretpostavi da nemaš niti jedne kune u svom džepu, a svojoj prijateljici moraš posuditi dvostruko više. Koliko ćeš joj novaca posuditi, hoćeš li joj išta posuditi?</a:t>
            </a:r>
            <a:endParaRPr lang="hr-HR" sz="3600" dirty="0"/>
          </a:p>
        </p:txBody>
      </p:sp>
      <p:pic>
        <p:nvPicPr>
          <p:cNvPr id="4" name="Slika 3" descr="dže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4581128"/>
            <a:ext cx="2990850" cy="1524000"/>
          </a:xfrm>
          <a:prstGeom prst="rect">
            <a:avLst/>
          </a:prstGeom>
        </p:spPr>
      </p:pic>
      <p:pic>
        <p:nvPicPr>
          <p:cNvPr id="5" name="Slika 4" descr="upitni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3645024"/>
            <a:ext cx="1152128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Najčešća pitanja!</a:t>
            </a:r>
            <a:endParaRPr lang="hr-HR" dirty="0"/>
          </a:p>
        </p:txBody>
      </p:sp>
      <p:pic>
        <p:nvPicPr>
          <p:cNvPr id="6" name="Rezervirano mjesto sadržaja 5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21834" t="21765" r="21266" b="9118"/>
          <a:stretch>
            <a:fillRect/>
          </a:stretch>
        </p:blipFill>
        <p:spPr bwMode="auto">
          <a:xfrm>
            <a:off x="827584" y="1447800"/>
            <a:ext cx="7320304" cy="478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Najčešća pitanja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sz="4000" dirty="0" smtClean="0"/>
              <a:t>Postoje određena pitanja koja učenici viših razreda osnovne, pa i srednje  škole uvijek postavljaju, ma koliko puta im to pojasnili vidite da opet to nije jasno ili da su zaboravili</a:t>
            </a:r>
          </a:p>
          <a:p>
            <a:endParaRPr lang="hr-HR" sz="4000" dirty="0"/>
          </a:p>
        </p:txBody>
      </p:sp>
      <p:pic>
        <p:nvPicPr>
          <p:cNvPr id="4" name="Slika 3" descr="sljkj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4221088"/>
            <a:ext cx="2352675" cy="1943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Odgovor!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sz="4000" dirty="0" smtClean="0"/>
              <a:t>Geometrijska prezentacija dokaza, s osobitim naglaskom na dvije površine </a:t>
            </a:r>
            <a:r>
              <a:rPr lang="hr-HR" sz="4000" dirty="0" err="1" smtClean="0"/>
              <a:t>ab</a:t>
            </a:r>
            <a:r>
              <a:rPr lang="hr-HR" sz="4000" dirty="0" smtClean="0"/>
              <a:t> ili:</a:t>
            </a:r>
          </a:p>
          <a:p>
            <a:endParaRPr lang="hr-HR" sz="4000" dirty="0"/>
          </a:p>
        </p:txBody>
      </p:sp>
      <p:pic>
        <p:nvPicPr>
          <p:cNvPr id="4" name="Slika 3" descr="imagesODQCM4J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708920"/>
            <a:ext cx="7236296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Najčešća pitanja!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hr-HR" sz="4000" dirty="0" smtClean="0"/>
              <a:t>Prilikom obrade cijelih brojeva u šestom razredu, učenicima često problem stvaraju zadaci: -3-5= čiji postupak rješavanja često pomiješaju sa zadatkom:-3*(-5)=. Naime učenici nakon obrade množenja cijelih brojeva interpretiraju množenje dvaju negativnih cijelih brojeva kao: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Najčešća pitanja!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sz="3200" dirty="0" smtClean="0"/>
              <a:t>“minus i minus daju plus”, pa im predznak u zadatku -3-5= i sličnim njemu biva plus, u zadacima zbrajanja dvaju brojeva jednakih predznaka.</a:t>
            </a:r>
            <a:endParaRPr lang="hr-HR" sz="3200" dirty="0"/>
          </a:p>
        </p:txBody>
      </p:sp>
      <p:pic>
        <p:nvPicPr>
          <p:cNvPr id="4" name="Slika 3" descr="uuuupitni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3429000"/>
            <a:ext cx="3312368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Pojašnjenje!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sz="2800" dirty="0" smtClean="0"/>
              <a:t>Matematičke računske radnje s cijelim brojevima su: zbrajanje, oduzimanje, množenje i dijeljenje, dok je “i” logička operacija u logici i informatici. Često im kažem kako  kad završe školu neka otvore banku, ja ću kod njih biti veliki štediša, jer što više novaca podignem s banke, ono će ih na banci biti više </a:t>
            </a:r>
            <a:r>
              <a:rPr lang="hr-HR" sz="2800" dirty="0" err="1" smtClean="0"/>
              <a:t>npr</a:t>
            </a:r>
            <a:r>
              <a:rPr lang="hr-HR" sz="2800" dirty="0" smtClean="0"/>
              <a:t>., kad podignem 3 tisuće kuna, a potom još 5 tisuća kuna, oni će proknjižiti u svojoj banci, kako tada imam 8 tisuća kuna, što će za mene biti jako dobro, ali ne znam kako će to biti za njih i koliko će ta banka dugo moći tako poslovati.</a:t>
            </a:r>
            <a:endParaRPr lang="hr-H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Najčešća pitanja!</a:t>
            </a:r>
            <a:endParaRPr lang="hr-H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20192" t="23251" r="20515" b="5892"/>
          <a:stretch>
            <a:fillRect/>
          </a:stretch>
        </p:blipFill>
        <p:spPr bwMode="auto">
          <a:xfrm>
            <a:off x="755576" y="1484784"/>
            <a:ext cx="756084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lika 3" descr="usklicnik%20-%20upitni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573017"/>
            <a:ext cx="1296144" cy="1296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Pojašnjenje!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sz="3200" dirty="0" smtClean="0"/>
              <a:t>Koju računsku radnju nam predstavlja razlomačka crta?</a:t>
            </a:r>
          </a:p>
          <a:p>
            <a:r>
              <a:rPr lang="hr-HR" sz="3200" dirty="0" smtClean="0"/>
              <a:t>Možemo li dijeliti s nulom?</a:t>
            </a:r>
          </a:p>
          <a:p>
            <a:r>
              <a:rPr lang="hr-HR" sz="3200" dirty="0" smtClean="0"/>
              <a:t>Učenici se toga brzo i lako prisjete.</a:t>
            </a:r>
            <a:endParaRPr lang="hr-H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Najčešća pitanja!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hr-HR" sz="2800" dirty="0" smtClean="0"/>
              <a:t>Uvijek me zaprepasti kako učenici, služeći se prekomjerno džepnim računalom, zaborave računske radnje s decimalnim brojevima u sedmom i osmom razredu osnovne škole. Pa na to treba obratiti posebnu pozornost, često propitkivati zadatke u kojima se nalaze decimalni brojevi, a koje treba odraditi bez računala. Razlomke, do sada, teže zaboravljaju, ali dolaskom džepnih računala na kojima se može raditi zadatke s razlomcima zaboraviti će i računske radnje s razlomcima. Naglašavam da nisam protiv uporabe džepnog računala u nastavi, ali napominjem na oprez. </a:t>
            </a:r>
            <a:endParaRPr lang="hr-H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Najčešća pitanja!</a:t>
            </a:r>
            <a:endParaRPr lang="hr-H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22044" t="26546" r="21441" b="9188"/>
          <a:stretch>
            <a:fillRect/>
          </a:stretch>
        </p:blipFill>
        <p:spPr bwMode="auto">
          <a:xfrm>
            <a:off x="1115616" y="1742123"/>
            <a:ext cx="6768752" cy="432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lika 3" descr="imagesFZRZMMX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4221088"/>
            <a:ext cx="3096344" cy="2016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Pojašnjenje!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sz="3200" dirty="0" smtClean="0"/>
              <a:t>U matematici smo od nižih razreda osnovne škole učili kako najprije treba riješiti izraz u zagradama, pa tako treba učiniti i ovdje.</a:t>
            </a:r>
            <a:endParaRPr lang="hr-H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Najčešća pitanja!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21303" t="23625" r="21693" b="14391"/>
          <a:stretch>
            <a:fillRect/>
          </a:stretch>
        </p:blipFill>
        <p:spPr bwMode="auto">
          <a:xfrm>
            <a:off x="683568" y="1340768"/>
            <a:ext cx="7416824" cy="453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Najčešća pitanja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hr-HR" sz="3200" dirty="0" smtClean="0"/>
              <a:t>Pitanje je, ako im to samo odgovorimo, jesu li nas oni uopće čuli, jesu li nas uopće shvatili, a to je vrlo bitno i lako se zaboravlja, stoga ih nastojim dovesti u životne situacije koje odgovaraju postavljenom matematičkom problemu </a:t>
            </a:r>
          </a:p>
          <a:p>
            <a:r>
              <a:rPr lang="hr-HR" sz="3200" dirty="0" smtClean="0"/>
              <a:t>Također tim pitanjima želim pokrenuti i neku raspravu u učionici, po načelu “za” i “protiv” da učenici o problemu zauzmu svoj stav, da ga argumentiranim razgovorom žele dokazati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Pojašnjenje!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sz="3200" dirty="0" smtClean="0"/>
              <a:t>Korijen iz dvaju pribrojnika nije jednak zbroju korijena svakog pribrojnika</a:t>
            </a:r>
            <a:endParaRPr lang="hr-H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Najčešća pitanja!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Kad su sva pitanja tako za Vas dobro odrađena naiđete na tvrdoglavog, ali dobrog matematičara, kakvog sam imao u svojoj praksi ( prije pronalaska programa dinamičke geometrije)</a:t>
            </a:r>
          </a:p>
          <a:p>
            <a:r>
              <a:rPr lang="hr-HR" dirty="0" smtClean="0"/>
              <a:t>Zbrajanje razlomaka različitih nazivnika je tema, učenik uporno zbraja brojnik s brojnikom, a nazivnik nazivnikom, jer kaže kako je tako logičnije i jednostavnije</a:t>
            </a:r>
          </a:p>
          <a:p>
            <a:r>
              <a:rPr lang="hr-HR" dirty="0" smtClean="0"/>
              <a:t>Puno smo na redovnoj i dopunskoj nastavi pokušavali doći do rješenja, načelom zornosti, primjerima u praksi, ali uzalud učenik radi po svome i od toga ne odustaje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Najčešća pitanja!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Redovito dajem primjedbe u domaćem radu, ali on ne posustaje</a:t>
            </a:r>
          </a:p>
          <a:p>
            <a:r>
              <a:rPr lang="hr-HR" dirty="0" smtClean="0"/>
              <a:t>Pismeni-jedinica</a:t>
            </a:r>
          </a:p>
          <a:p>
            <a:r>
              <a:rPr lang="hr-HR" dirty="0" smtClean="0"/>
              <a:t>Rado surađujem s roditeljima, pa pozovem učenikovog oca, te mu iznesem problem</a:t>
            </a:r>
          </a:p>
          <a:p>
            <a:r>
              <a:rPr lang="hr-HR" dirty="0" smtClean="0"/>
              <a:t>Slijedeći put točan domaći rad</a:t>
            </a:r>
          </a:p>
          <a:p>
            <a:r>
              <a:rPr lang="hr-HR" dirty="0" smtClean="0"/>
              <a:t>Na moje pitanje kako sad to, učenik odgovara: </a:t>
            </a:r>
          </a:p>
          <a:p>
            <a:r>
              <a:rPr lang="hr-HR" dirty="0" smtClean="0"/>
              <a:t>“ Učitelju, tata je puno tvrdoglaviji od  Vas.”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Najčešća pitanja!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sz="4800" dirty="0" smtClean="0"/>
              <a:t>Hvala na pozornosti</a:t>
            </a:r>
            <a:endParaRPr lang="hr-HR" sz="4800" dirty="0"/>
          </a:p>
        </p:txBody>
      </p:sp>
      <p:pic>
        <p:nvPicPr>
          <p:cNvPr id="4" name="Slika 3" descr="large_img_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2276872"/>
            <a:ext cx="5238750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Najčešća pitanja!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sz="3200" dirty="0" smtClean="0"/>
              <a:t>Na takav način će učenici lakše shvatiti i dulje zapamtiti odgovor</a:t>
            </a:r>
          </a:p>
          <a:p>
            <a:r>
              <a:rPr lang="hr-HR" sz="3200" dirty="0" smtClean="0"/>
              <a:t>Normalno sve treba zapisati</a:t>
            </a:r>
          </a:p>
          <a:p>
            <a:r>
              <a:rPr lang="hr-HR" sz="3200" dirty="0" smtClean="0"/>
              <a:t>“Čujem li zaboravit ću, vidim li sjetit ću se, ali učinim li znati ću” </a:t>
            </a:r>
          </a:p>
          <a:p>
            <a:r>
              <a:rPr lang="hr-HR" sz="3200" dirty="0" smtClean="0"/>
              <a:t>Evo nekih najčešćih učeničkih pitanja i odgovora</a:t>
            </a:r>
            <a:endParaRPr lang="hr-H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Najčešća pitanja</a:t>
            </a:r>
            <a:endParaRPr lang="hr-H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21126" t="24175" r="20250" b="5791"/>
          <a:stretch>
            <a:fillRect/>
          </a:stretch>
        </p:blipFill>
        <p:spPr bwMode="auto">
          <a:xfrm>
            <a:off x="179512" y="1484784"/>
            <a:ext cx="896448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lika 3" descr="imagesSZ51UE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509120"/>
            <a:ext cx="2286000" cy="151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Odgovor: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sz="4800" dirty="0" smtClean="0"/>
              <a:t>Razlomačka crta jednaka je računskoj radnji dijeljenja, a vrijedi: -a:b=a</a:t>
            </a:r>
            <a:r>
              <a:rPr lang="hr-HR" sz="4800" dirty="0" smtClean="0">
                <a:sym typeface="Wingdings" pitchFamily="2" charset="2"/>
              </a:rPr>
              <a:t>: (-b)= - (</a:t>
            </a:r>
            <a:r>
              <a:rPr lang="hr-HR" sz="4800" dirty="0" err="1" smtClean="0">
                <a:sym typeface="Wingdings" pitchFamily="2" charset="2"/>
              </a:rPr>
              <a:t>a</a:t>
            </a:r>
            <a:r>
              <a:rPr lang="hr-HR" sz="4800" dirty="0" smtClean="0">
                <a:sym typeface="Wingdings" pitchFamily="2" charset="2"/>
              </a:rPr>
              <a:t>:b), pa je stoga navedena jednakost ispunjena.</a:t>
            </a:r>
            <a:endParaRPr lang="hr-HR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Najčešća pitanja:</a:t>
            </a:r>
            <a:endParaRPr lang="hr-H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21126" t="21063" r="20250" b="7347"/>
          <a:stretch>
            <a:fillRect/>
          </a:stretch>
        </p:blipFill>
        <p:spPr bwMode="auto">
          <a:xfrm>
            <a:off x="467544" y="1268760"/>
            <a:ext cx="842493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lika 4" descr="images5QT6HLJ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3068960"/>
            <a:ext cx="2265040" cy="2121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Odgovor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sz="4000" dirty="0" smtClean="0"/>
              <a:t>   Pravilo množenja razlomaka,                        gdje množimo brojnik brojnikom, a nazivnik nazivnikom, a nazivnik broja x je 1, jer svaki prirodan broj ima u nazivniku 1.</a:t>
            </a:r>
            <a:endParaRPr lang="hr-H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Najčešća pitanja:</a:t>
            </a:r>
            <a:endParaRPr lang="hr-HR" dirty="0"/>
          </a:p>
        </p:txBody>
      </p:sp>
      <p:pic>
        <p:nvPicPr>
          <p:cNvPr id="5" name="Rezervirano mjesto sadržaja 4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21126" t="22619" r="20250" b="8904"/>
          <a:stretch>
            <a:fillRect/>
          </a:stretch>
        </p:blipFill>
        <p:spPr bwMode="auto">
          <a:xfrm>
            <a:off x="683568" y="1268760"/>
            <a:ext cx="784887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zvorni">
  <a:themeElements>
    <a:clrScheme name="Izvorni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Izvorni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Izvorni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336</TotalTime>
  <Words>967</Words>
  <Application>Microsoft Office PowerPoint</Application>
  <PresentationFormat>Prikaz na zaslonu (4:3)</PresentationFormat>
  <Paragraphs>75</Paragraphs>
  <Slides>33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33</vt:i4>
      </vt:variant>
    </vt:vector>
  </HeadingPairs>
  <TitlesOfParts>
    <vt:vector size="34" baseType="lpstr">
      <vt:lpstr>Izvorni</vt:lpstr>
      <vt:lpstr>Najčešća pitanja učitelju matematike</vt:lpstr>
      <vt:lpstr>Najčešća pitanja</vt:lpstr>
      <vt:lpstr>Najčešća pitanja</vt:lpstr>
      <vt:lpstr>Najčešća pitanja!</vt:lpstr>
      <vt:lpstr>Najčešća pitanja</vt:lpstr>
      <vt:lpstr>Odgovor:</vt:lpstr>
      <vt:lpstr>Najčešća pitanja:</vt:lpstr>
      <vt:lpstr>Odgovor</vt:lpstr>
      <vt:lpstr>Najčešća pitanja:</vt:lpstr>
      <vt:lpstr>Greška!</vt:lpstr>
      <vt:lpstr>Najčešća pitanja </vt:lpstr>
      <vt:lpstr>Odgovor!</vt:lpstr>
      <vt:lpstr>Najčešća pitanja!</vt:lpstr>
      <vt:lpstr>Primjer:</vt:lpstr>
      <vt:lpstr>Pojašnjenje:</vt:lpstr>
      <vt:lpstr>Najčešća pitanja!</vt:lpstr>
      <vt:lpstr>Primjer:</vt:lpstr>
      <vt:lpstr>Pojašnjenje!</vt:lpstr>
      <vt:lpstr>Najčešća pitanja!</vt:lpstr>
      <vt:lpstr>Odgovor!</vt:lpstr>
      <vt:lpstr>Najčešća pitanja!</vt:lpstr>
      <vt:lpstr>Najčešća pitanja!</vt:lpstr>
      <vt:lpstr>Pojašnjenje!</vt:lpstr>
      <vt:lpstr>Najčešća pitanja!</vt:lpstr>
      <vt:lpstr>Pojašnjenje!</vt:lpstr>
      <vt:lpstr>Najčešća pitanja!</vt:lpstr>
      <vt:lpstr>Najčešća pitanja!</vt:lpstr>
      <vt:lpstr>Pojašnjenje!</vt:lpstr>
      <vt:lpstr>Najčešća pitanja!</vt:lpstr>
      <vt:lpstr>Pojašnjenje!</vt:lpstr>
      <vt:lpstr>Najčešća pitanja!</vt:lpstr>
      <vt:lpstr>Najčešća pitanja!</vt:lpstr>
      <vt:lpstr>Najčešća pitanja!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Najčešća pitanja učitelju matematike</dc:title>
  <dc:creator>Andrijić</dc:creator>
  <cp:lastModifiedBy>Andrijić</cp:lastModifiedBy>
  <cp:revision>49</cp:revision>
  <dcterms:created xsi:type="dcterms:W3CDTF">2013-11-17T20:14:34Z</dcterms:created>
  <dcterms:modified xsi:type="dcterms:W3CDTF">2014-06-29T08:13:31Z</dcterms:modified>
</cp:coreProperties>
</file>